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264" r:id="rId2"/>
    <p:sldId id="265" r:id="rId3"/>
    <p:sldId id="267" r:id="rId4"/>
    <p:sldId id="268" r:id="rId5"/>
    <p:sldId id="270" r:id="rId6"/>
    <p:sldId id="274" r:id="rId7"/>
    <p:sldId id="290" r:id="rId8"/>
    <p:sldId id="269" r:id="rId9"/>
    <p:sldId id="282" r:id="rId10"/>
    <p:sldId id="283" r:id="rId11"/>
    <p:sldId id="288" r:id="rId12"/>
    <p:sldId id="284" r:id="rId13"/>
    <p:sldId id="285" r:id="rId14"/>
    <p:sldId id="286" r:id="rId15"/>
    <p:sldId id="287" r:id="rId16"/>
    <p:sldId id="289" r:id="rId17"/>
    <p:sldId id="291" r:id="rId18"/>
    <p:sldId id="272" r:id="rId19"/>
    <p:sldId id="276" r:id="rId20"/>
    <p:sldId id="278" r:id="rId21"/>
    <p:sldId id="271" r:id="rId22"/>
    <p:sldId id="293" r:id="rId23"/>
    <p:sldId id="273" r:id="rId24"/>
    <p:sldId id="257" r:id="rId25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8"/>
      <p:bold r:id="rId29"/>
    </p:embeddedFont>
    <p:embeddedFont>
      <p:font typeface="Abadi" panose="020B0604020104020204" pitchFamily="34" charset="0"/>
      <p:regular r:id="rId30"/>
    </p:embeddedFont>
    <p:embeddedFont>
      <p:font typeface="Nanum NaMuJeongWeon" panose="02000503000000000000" pitchFamily="2" charset="-127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9E4"/>
    <a:srgbClr val="B5B2DC"/>
    <a:srgbClr val="66CCFF"/>
    <a:srgbClr val="FF9966"/>
    <a:srgbClr val="FF66CC"/>
    <a:srgbClr val="FF0066"/>
    <a:srgbClr val="9999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2" autoAdjust="0"/>
    <p:restoredTop sz="94830" autoAdjust="0"/>
  </p:normalViewPr>
  <p:slideViewPr>
    <p:cSldViewPr snapToGrid="0" showGuides="1">
      <p:cViewPr varScale="1">
        <p:scale>
          <a:sx n="120" d="100"/>
          <a:sy n="120" d="100"/>
        </p:scale>
        <p:origin x="11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3" d="100"/>
          <a:sy n="123" d="100"/>
        </p:scale>
        <p:origin x="41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45F9F-EEF5-4220-813D-5874963E0C64}" type="datetimeFigureOut">
              <a:rPr lang="ko-KR" altLang="en-US" smtClean="0"/>
              <a:t>2019. 10. 14.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82B3F-A8D8-4E2F-994F-B98DC81C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04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AEDD1-9D3A-4489-A814-70A55E15DAE4}" type="datetimeFigureOut">
              <a:rPr lang="ko-KR" altLang="en-US" smtClean="0"/>
              <a:t>2019. 10. 14.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83EBF-5B59-4EC0-A3E1-D9033E10E0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7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gradFill flip="none" rotWithShape="1">
          <a:gsLst>
            <a:gs pos="0">
              <a:srgbClr val="FF9966"/>
            </a:gs>
            <a:gs pos="100000">
              <a:srgbClr val="66CC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자유형: 도형 106"/>
          <p:cNvSpPr/>
          <p:nvPr userDrawn="1"/>
        </p:nvSpPr>
        <p:spPr>
          <a:xfrm>
            <a:off x="2195929" y="1054278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: 도형 9"/>
          <p:cNvSpPr/>
          <p:nvPr userDrawn="1"/>
        </p:nvSpPr>
        <p:spPr>
          <a:xfrm>
            <a:off x="1627216" y="48340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3162300" y="201930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/>
          <p:cNvGrpSpPr/>
          <p:nvPr userDrawn="1"/>
        </p:nvGrpSpPr>
        <p:grpSpPr>
          <a:xfrm>
            <a:off x="1606550" y="463550"/>
            <a:ext cx="5930900" cy="5930900"/>
            <a:chOff x="1606550" y="463550"/>
            <a:chExt cx="5930900" cy="5930900"/>
          </a:xfrm>
        </p:grpSpPr>
        <p:sp>
          <p:nvSpPr>
            <p:cNvPr id="35" name="원호 34"/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chemeClr val="bg1">
                  <a:alpha val="60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 userDrawn="1"/>
        </p:nvGrpSpPr>
        <p:grpSpPr>
          <a:xfrm>
            <a:off x="2007342" y="877650"/>
            <a:ext cx="5120640" cy="5120640"/>
            <a:chOff x="2011680" y="868680"/>
            <a:chExt cx="5120640" cy="5120640"/>
          </a:xfrm>
        </p:grpSpPr>
        <p:sp>
          <p:nvSpPr>
            <p:cNvPr id="109" name="타원 108"/>
            <p:cNvSpPr/>
            <p:nvPr userDrawn="1"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원호 109"/>
            <p:cNvSpPr/>
            <p:nvPr userDrawn="1"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3175">
              <a:gradFill flip="none" rotWithShape="1">
                <a:gsLst>
                  <a:gs pos="0">
                    <a:srgbClr val="66CCFF">
                      <a:alpha val="77000"/>
                    </a:srgbClr>
                  </a:gs>
                  <a:gs pos="100000">
                    <a:srgbClr val="FF9966">
                      <a:alpha val="37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112" name="자유형: 도형 111"/>
          <p:cNvSpPr/>
          <p:nvPr userDrawn="1"/>
        </p:nvSpPr>
        <p:spPr>
          <a:xfrm>
            <a:off x="2573236" y="268888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자유형: 도형 112"/>
          <p:cNvSpPr/>
          <p:nvPr userDrawn="1"/>
        </p:nvSpPr>
        <p:spPr>
          <a:xfrm>
            <a:off x="2897085" y="268888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자유형: 도형 113"/>
          <p:cNvSpPr/>
          <p:nvPr userDrawn="1"/>
        </p:nvSpPr>
        <p:spPr>
          <a:xfrm>
            <a:off x="3059987" y="278955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자유형: 도형 114"/>
          <p:cNvSpPr/>
          <p:nvPr userDrawn="1"/>
        </p:nvSpPr>
        <p:spPr>
          <a:xfrm>
            <a:off x="2735160" y="278955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/>
          <p:cNvSpPr/>
          <p:nvPr userDrawn="1"/>
        </p:nvSpPr>
        <p:spPr>
          <a:xfrm>
            <a:off x="2897085" y="27895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/>
          <p:cNvSpPr/>
          <p:nvPr userDrawn="1"/>
        </p:nvSpPr>
        <p:spPr>
          <a:xfrm>
            <a:off x="2735160" y="289023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자유형: 도형 117"/>
          <p:cNvSpPr/>
          <p:nvPr userDrawn="1"/>
        </p:nvSpPr>
        <p:spPr>
          <a:xfrm>
            <a:off x="2573236" y="296947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자유형: 도형 118"/>
          <p:cNvSpPr/>
          <p:nvPr userDrawn="1"/>
        </p:nvSpPr>
        <p:spPr>
          <a:xfrm>
            <a:off x="2410332" y="304871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자유형: 도형 119"/>
          <p:cNvSpPr/>
          <p:nvPr userDrawn="1"/>
        </p:nvSpPr>
        <p:spPr>
          <a:xfrm>
            <a:off x="2709862" y="314446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1" name="그룹 120"/>
          <p:cNvGrpSpPr/>
          <p:nvPr userDrawn="1"/>
        </p:nvGrpSpPr>
        <p:grpSpPr>
          <a:xfrm rot="18900000">
            <a:off x="2250239" y="3993410"/>
            <a:ext cx="6433739" cy="299818"/>
            <a:chOff x="5791200" y="3429000"/>
            <a:chExt cx="3383151" cy="299818"/>
          </a:xfrm>
        </p:grpSpPr>
        <p:cxnSp>
          <p:nvCxnSpPr>
            <p:cNvPr id="122" name="직선 연결선 121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타원 124"/>
          <p:cNvSpPr/>
          <p:nvPr userDrawn="1"/>
        </p:nvSpPr>
        <p:spPr>
          <a:xfrm>
            <a:off x="3157962" y="202827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/>
          <p:cNvGrpSpPr/>
          <p:nvPr userDrawn="1"/>
        </p:nvGrpSpPr>
        <p:grpSpPr>
          <a:xfrm>
            <a:off x="1359642" y="229950"/>
            <a:ext cx="6416040" cy="6416040"/>
            <a:chOff x="1363980" y="220980"/>
            <a:chExt cx="6416040" cy="6416040"/>
          </a:xfrm>
        </p:grpSpPr>
        <p:sp>
          <p:nvSpPr>
            <p:cNvPr id="127" name="타원 126"/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원호 127"/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chemeClr val="bg1">
                  <a:alpha val="60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5" name="자유형: 도형 144"/>
          <p:cNvSpPr/>
          <p:nvPr userDrawn="1"/>
        </p:nvSpPr>
        <p:spPr>
          <a:xfrm rot="18900000">
            <a:off x="1527885" y="2011193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 userDrawn="1"/>
        </p:nvGrpSpPr>
        <p:grpSpPr>
          <a:xfrm>
            <a:off x="2403582" y="1273890"/>
            <a:ext cx="4328160" cy="4328160"/>
            <a:chOff x="2407920" y="1264920"/>
            <a:chExt cx="4328160" cy="4328160"/>
          </a:xfrm>
        </p:grpSpPr>
        <p:sp>
          <p:nvSpPr>
            <p:cNvPr id="131" name="타원 130"/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/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3175">
              <a:gradFill flip="none" rotWithShape="1">
                <a:gsLst>
                  <a:gs pos="0">
                    <a:srgbClr val="66CCFF">
                      <a:alpha val="77000"/>
                    </a:srgbClr>
                  </a:gs>
                  <a:gs pos="100000">
                    <a:srgbClr val="FF9966">
                      <a:alpha val="37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133" name="자유형: 도형 132"/>
          <p:cNvSpPr/>
          <p:nvPr userDrawn="1"/>
        </p:nvSpPr>
        <p:spPr>
          <a:xfrm>
            <a:off x="6034840" y="399978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자유형: 도형 133"/>
          <p:cNvSpPr/>
          <p:nvPr userDrawn="1"/>
        </p:nvSpPr>
        <p:spPr>
          <a:xfrm>
            <a:off x="5934167" y="416268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자유형: 도형 134"/>
          <p:cNvSpPr/>
          <p:nvPr userDrawn="1"/>
        </p:nvSpPr>
        <p:spPr>
          <a:xfrm>
            <a:off x="6034842" y="416268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자유형: 도형 135"/>
          <p:cNvSpPr/>
          <p:nvPr userDrawn="1"/>
        </p:nvSpPr>
        <p:spPr>
          <a:xfrm>
            <a:off x="6034841" y="432461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자유형: 도형 136"/>
          <p:cNvSpPr/>
          <p:nvPr userDrawn="1"/>
        </p:nvSpPr>
        <p:spPr>
          <a:xfrm>
            <a:off x="6135516" y="432461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자유형: 도형 137"/>
          <p:cNvSpPr/>
          <p:nvPr userDrawn="1"/>
        </p:nvSpPr>
        <p:spPr>
          <a:xfrm>
            <a:off x="6389745" y="434991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자유형: 도형 138"/>
          <p:cNvSpPr/>
          <p:nvPr userDrawn="1"/>
        </p:nvSpPr>
        <p:spPr>
          <a:xfrm>
            <a:off x="5934166" y="448653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자유형: 도형 139"/>
          <p:cNvSpPr/>
          <p:nvPr userDrawn="1"/>
        </p:nvSpPr>
        <p:spPr>
          <a:xfrm>
            <a:off x="6214758" y="448653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자유형: 도형 140"/>
          <p:cNvSpPr/>
          <p:nvPr userDrawn="1"/>
        </p:nvSpPr>
        <p:spPr>
          <a:xfrm>
            <a:off x="6294002" y="464944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1357" y="2713115"/>
            <a:ext cx="1303455" cy="1453888"/>
          </a:xfrm>
        </p:spPr>
        <p:txBody>
          <a:bodyPr anchor="ctr">
            <a:normAutofit/>
          </a:bodyPr>
          <a:lstStyle>
            <a:lvl1pPr algn="dist"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24812" y="2713115"/>
            <a:ext cx="1006287" cy="1453888"/>
          </a:xfrm>
        </p:spPr>
        <p:txBody>
          <a:bodyPr>
            <a:noAutofit/>
          </a:bodyPr>
          <a:lstStyle>
            <a:lvl1pPr marL="0" indent="0" algn="dist">
              <a:buNone/>
              <a:defRPr sz="10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</a:t>
            </a:r>
          </a:p>
          <a:p>
            <a:r>
              <a:rPr lang="en-US" dirty="0"/>
              <a:t>BY L@RGO</a:t>
            </a:r>
          </a:p>
        </p:txBody>
      </p:sp>
    </p:spTree>
    <p:extLst>
      <p:ext uri="{BB962C8B-B14F-4D97-AF65-F5344CB8AC3E}">
        <p14:creationId xmlns:p14="http://schemas.microsoft.com/office/powerpoint/2010/main" val="199234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9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2" dur="1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0" dur="1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38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0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2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4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0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6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2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6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0" dur="1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2" dur="1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 userDrawn="1"/>
        </p:nvSpPr>
        <p:spPr>
          <a:xfrm>
            <a:off x="0" y="-104775"/>
            <a:ext cx="4535488" cy="6962775"/>
          </a:xfrm>
          <a:prstGeom prst="rect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/>
          <p:cNvSpPr/>
          <p:nvPr userDrawn="1"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 userDrawn="1"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80350" y="1003300"/>
            <a:ext cx="4563650" cy="5397500"/>
          </a:xfrm>
        </p:spPr>
        <p:txBody>
          <a:bodyPr>
            <a:noAutofit/>
          </a:bodyPr>
          <a:lstStyle>
            <a:lvl1pPr>
              <a:defRPr sz="220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l="100000" t="100000"/>
                  </a:path>
                </a:gradFill>
              </a:defRPr>
            </a:lvl1pPr>
          </a:lstStyle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</p:txBody>
      </p:sp>
      <p:sp>
        <p:nvSpPr>
          <p:cNvPr id="31" name="원호 30"/>
          <p:cNvSpPr/>
          <p:nvPr userDrawn="1"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2" name="원호 31"/>
          <p:cNvSpPr/>
          <p:nvPr userDrawn="1"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grpSp>
        <p:nvGrpSpPr>
          <p:cNvPr id="42" name="그룹 41"/>
          <p:cNvGrpSpPr/>
          <p:nvPr userDrawn="1"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43" name="자유형: 도형 42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자유형: 도형 50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 userDrawn="1"/>
        </p:nvSpPr>
        <p:spPr>
          <a:xfrm>
            <a:off x="-668390" y="1940757"/>
            <a:ext cx="3024242" cy="302423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8551" y="2867450"/>
            <a:ext cx="1057275" cy="498473"/>
          </a:xfrm>
        </p:spPr>
        <p:txBody>
          <a:bodyPr lIns="0" rIns="0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8551" y="3556491"/>
            <a:ext cx="1057275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cxnSp>
        <p:nvCxnSpPr>
          <p:cNvPr id="52" name="직선 연결선 51"/>
          <p:cNvCxnSpPr/>
          <p:nvPr userDrawn="1"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원호 72"/>
          <p:cNvSpPr/>
          <p:nvPr userDrawn="1"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원호 73"/>
          <p:cNvSpPr/>
          <p:nvPr userDrawn="1"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/>
          <p:cNvGrpSpPr/>
          <p:nvPr userDrawn="1"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78" name="자유형: 도형 77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자유형: 도형 81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873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자유형: 도형 81"/>
          <p:cNvSpPr/>
          <p:nvPr userDrawn="1"/>
        </p:nvSpPr>
        <p:spPr>
          <a:xfrm>
            <a:off x="2125980" y="-78858"/>
            <a:ext cx="4800600" cy="2700114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: 도형 79"/>
          <p:cNvSpPr/>
          <p:nvPr userDrawn="1"/>
        </p:nvSpPr>
        <p:spPr>
          <a:xfrm>
            <a:off x="137104" y="-197967"/>
            <a:ext cx="8869792" cy="4988846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1075580"/>
            <a:ext cx="9144000" cy="5346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/>
          <p:cNvSpPr/>
          <p:nvPr userDrawn="1"/>
        </p:nvSpPr>
        <p:spPr>
          <a:xfrm rot="5400000">
            <a:off x="40943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4159954" y="117909"/>
            <a:ext cx="826384" cy="82638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41913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>
                <a:lumMod val="9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42209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>
                <a:lumMod val="9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28650" y="368420"/>
            <a:ext cx="3288141" cy="355480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46860" y="2207907"/>
            <a:ext cx="6050280" cy="30819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20796" y="6583987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37104" y="6583987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3855056" y="403186"/>
            <a:ext cx="480032" cy="144556"/>
            <a:chOff x="8847940" y="2624117"/>
            <a:chExt cx="1973403" cy="594268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4787868" y="722275"/>
            <a:ext cx="388117" cy="231369"/>
            <a:chOff x="14274857" y="4156141"/>
            <a:chExt cx="1617040" cy="963969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42597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2597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 algn="dist"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42597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sp>
        <p:nvSpPr>
          <p:cNvPr id="70" name="내용 개체 틀 69"/>
          <p:cNvSpPr>
            <a:spLocks noGrp="1"/>
          </p:cNvSpPr>
          <p:nvPr userDrawn="1">
            <p:ph sz="quarter" idx="15" hasCustomPrompt="1"/>
          </p:nvPr>
        </p:nvSpPr>
        <p:spPr>
          <a:xfrm>
            <a:off x="5191753" y="368420"/>
            <a:ext cx="3323596" cy="355480"/>
          </a:xfr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2pPr>
            <a:lvl3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3pPr>
            <a:lvl4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4pPr>
            <a:lvl5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altLang="ko-KR" dirty="0"/>
              <a:t>DESIGNED BY L@RGO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834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 userDrawn="1"/>
        </p:nvSpPr>
        <p:spPr>
          <a:xfrm rot="5400000">
            <a:off x="944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160054" y="117909"/>
            <a:ext cx="826384" cy="82638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1914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2210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91853" y="121446"/>
            <a:ext cx="4237397" cy="843127"/>
          </a:xfr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TYPE2</a:t>
            </a:r>
            <a:br>
              <a:rPr lang="en-US" altLang="ko-KR" dirty="0"/>
            </a:br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DESIGNED BY L@RGO / ADSOTRE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00024" y="1152090"/>
            <a:ext cx="8867775" cy="527009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820150" y="851953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-144844" y="403186"/>
            <a:ext cx="480032" cy="144556"/>
            <a:chOff x="8847940" y="2624117"/>
            <a:chExt cx="1973403" cy="594268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787968" y="722275"/>
            <a:ext cx="388117" cy="231369"/>
            <a:chOff x="14274857" y="4156141"/>
            <a:chExt cx="1617040" cy="963969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2598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98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2598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1101093"/>
            <a:ext cx="914400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425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/>
          <p:cNvSpPr/>
          <p:nvPr userDrawn="1"/>
        </p:nvSpPr>
        <p:spPr>
          <a:xfrm>
            <a:off x="1627216" y="48340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3162300" y="201930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1357" y="2713115"/>
            <a:ext cx="1303455" cy="1453888"/>
          </a:xfrm>
        </p:spPr>
        <p:txBody>
          <a:bodyPr anchor="ctr">
            <a:normAutofit/>
          </a:bodyPr>
          <a:lstStyle>
            <a:lvl1pPr algn="dist">
              <a:lnSpc>
                <a:spcPct val="150000"/>
              </a:lnSpc>
              <a:defRPr sz="2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24812" y="2713115"/>
            <a:ext cx="1006287" cy="1453888"/>
          </a:xfrm>
        </p:spPr>
        <p:txBody>
          <a:bodyPr>
            <a:noAutofit/>
          </a:bodyPr>
          <a:lstStyle>
            <a:lvl1pPr marL="0" indent="0" algn="dist">
              <a:buNone/>
              <a:defRPr sz="10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</a:t>
            </a:r>
          </a:p>
          <a:p>
            <a:r>
              <a:rPr lang="en-US" dirty="0"/>
              <a:t>BY L@RGO</a:t>
            </a: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2011680" y="868680"/>
            <a:ext cx="5120640" cy="5120640"/>
            <a:chOff x="2011680" y="868680"/>
            <a:chExt cx="5120640" cy="5120640"/>
          </a:xfrm>
        </p:grpSpPr>
        <p:sp>
          <p:nvSpPr>
            <p:cNvPr id="8" name="타원 7"/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원호 8"/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1606550" y="463550"/>
            <a:ext cx="5930900" cy="5930900"/>
            <a:chOff x="1606550" y="463550"/>
            <a:chExt cx="5930900" cy="5930900"/>
          </a:xfrm>
        </p:grpSpPr>
        <p:sp>
          <p:nvSpPr>
            <p:cNvPr id="35" name="원호 34"/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/>
            <p:cNvSpPr/>
            <p:nvPr userDrawn="1"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7" name="자유형: 도형 106"/>
          <p:cNvSpPr/>
          <p:nvPr userDrawn="1"/>
        </p:nvSpPr>
        <p:spPr>
          <a:xfrm>
            <a:off x="2195929" y="1054278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/>
          <p:cNvGrpSpPr/>
          <p:nvPr userDrawn="1"/>
        </p:nvGrpSpPr>
        <p:grpSpPr>
          <a:xfrm>
            <a:off x="2007342" y="877650"/>
            <a:ext cx="5120640" cy="5120640"/>
            <a:chOff x="2011680" y="868680"/>
            <a:chExt cx="5120640" cy="5120640"/>
          </a:xfrm>
        </p:grpSpPr>
        <p:sp>
          <p:nvSpPr>
            <p:cNvPr id="109" name="타원 108"/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원호 109"/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2" name="자유형: 도형 111"/>
          <p:cNvSpPr/>
          <p:nvPr userDrawn="1"/>
        </p:nvSpPr>
        <p:spPr>
          <a:xfrm>
            <a:off x="2573236" y="268888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자유형: 도형 112"/>
          <p:cNvSpPr/>
          <p:nvPr userDrawn="1"/>
        </p:nvSpPr>
        <p:spPr>
          <a:xfrm>
            <a:off x="2897085" y="268888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자유형: 도형 113"/>
          <p:cNvSpPr/>
          <p:nvPr userDrawn="1"/>
        </p:nvSpPr>
        <p:spPr>
          <a:xfrm>
            <a:off x="3059987" y="278955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자유형: 도형 114"/>
          <p:cNvSpPr/>
          <p:nvPr userDrawn="1"/>
        </p:nvSpPr>
        <p:spPr>
          <a:xfrm>
            <a:off x="2735160" y="278955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/>
          <p:cNvSpPr/>
          <p:nvPr userDrawn="1"/>
        </p:nvSpPr>
        <p:spPr>
          <a:xfrm>
            <a:off x="2897085" y="27895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/>
          <p:cNvSpPr/>
          <p:nvPr userDrawn="1"/>
        </p:nvSpPr>
        <p:spPr>
          <a:xfrm>
            <a:off x="2735160" y="289023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자유형: 도형 117"/>
          <p:cNvSpPr/>
          <p:nvPr userDrawn="1"/>
        </p:nvSpPr>
        <p:spPr>
          <a:xfrm>
            <a:off x="2573236" y="296947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자유형: 도형 118"/>
          <p:cNvSpPr/>
          <p:nvPr userDrawn="1"/>
        </p:nvSpPr>
        <p:spPr>
          <a:xfrm>
            <a:off x="2410332" y="304871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자유형: 도형 119"/>
          <p:cNvSpPr/>
          <p:nvPr userDrawn="1"/>
        </p:nvSpPr>
        <p:spPr>
          <a:xfrm>
            <a:off x="2709862" y="314446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1" name="그룹 120"/>
          <p:cNvGrpSpPr/>
          <p:nvPr userDrawn="1"/>
        </p:nvGrpSpPr>
        <p:grpSpPr>
          <a:xfrm rot="18900000">
            <a:off x="2250239" y="3993410"/>
            <a:ext cx="6433739" cy="299818"/>
            <a:chOff x="5791200" y="3429000"/>
            <a:chExt cx="3383151" cy="299818"/>
          </a:xfrm>
        </p:grpSpPr>
        <p:cxnSp>
          <p:nvCxnSpPr>
            <p:cNvPr id="122" name="직선 연결선 121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타원 124"/>
          <p:cNvSpPr/>
          <p:nvPr userDrawn="1"/>
        </p:nvSpPr>
        <p:spPr>
          <a:xfrm>
            <a:off x="3157962" y="202827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/>
          <p:cNvGrpSpPr/>
          <p:nvPr userDrawn="1"/>
        </p:nvGrpSpPr>
        <p:grpSpPr>
          <a:xfrm>
            <a:off x="1359642" y="229950"/>
            <a:ext cx="6416040" cy="6416040"/>
            <a:chOff x="1363980" y="220980"/>
            <a:chExt cx="6416040" cy="6416040"/>
          </a:xfrm>
        </p:grpSpPr>
        <p:sp>
          <p:nvSpPr>
            <p:cNvPr id="127" name="타원 126"/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원호 127"/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자유형: 도형 144"/>
          <p:cNvSpPr/>
          <p:nvPr userDrawn="1"/>
        </p:nvSpPr>
        <p:spPr>
          <a:xfrm rot="18900000">
            <a:off x="1527885" y="2011193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 userDrawn="1"/>
        </p:nvGrpSpPr>
        <p:grpSpPr>
          <a:xfrm>
            <a:off x="2403582" y="1273890"/>
            <a:ext cx="4328160" cy="4328160"/>
            <a:chOff x="2407920" y="1264920"/>
            <a:chExt cx="4328160" cy="4328160"/>
          </a:xfrm>
        </p:grpSpPr>
        <p:sp>
          <p:nvSpPr>
            <p:cNvPr id="131" name="타원 130"/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/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3" name="자유형: 도형 132"/>
          <p:cNvSpPr/>
          <p:nvPr userDrawn="1"/>
        </p:nvSpPr>
        <p:spPr>
          <a:xfrm>
            <a:off x="6034840" y="399978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자유형: 도형 133"/>
          <p:cNvSpPr/>
          <p:nvPr userDrawn="1"/>
        </p:nvSpPr>
        <p:spPr>
          <a:xfrm>
            <a:off x="5934167" y="416268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자유형: 도형 134"/>
          <p:cNvSpPr/>
          <p:nvPr userDrawn="1"/>
        </p:nvSpPr>
        <p:spPr>
          <a:xfrm>
            <a:off x="6034842" y="416268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자유형: 도형 135"/>
          <p:cNvSpPr/>
          <p:nvPr userDrawn="1"/>
        </p:nvSpPr>
        <p:spPr>
          <a:xfrm>
            <a:off x="6034841" y="432461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자유형: 도형 136"/>
          <p:cNvSpPr/>
          <p:nvPr userDrawn="1"/>
        </p:nvSpPr>
        <p:spPr>
          <a:xfrm>
            <a:off x="6135516" y="432461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자유형: 도형 137"/>
          <p:cNvSpPr/>
          <p:nvPr userDrawn="1"/>
        </p:nvSpPr>
        <p:spPr>
          <a:xfrm>
            <a:off x="6389745" y="434991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자유형: 도형 138"/>
          <p:cNvSpPr/>
          <p:nvPr userDrawn="1"/>
        </p:nvSpPr>
        <p:spPr>
          <a:xfrm>
            <a:off x="5934166" y="448653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자유형: 도형 139"/>
          <p:cNvSpPr/>
          <p:nvPr userDrawn="1"/>
        </p:nvSpPr>
        <p:spPr>
          <a:xfrm>
            <a:off x="6214758" y="448653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자유형: 도형 140"/>
          <p:cNvSpPr/>
          <p:nvPr userDrawn="1"/>
        </p:nvSpPr>
        <p:spPr>
          <a:xfrm>
            <a:off x="6294002" y="464944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4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9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5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2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60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2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4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8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80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2" dur="1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4" dur="1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 userDrawn="1"/>
        </p:nvSpPr>
        <p:spPr>
          <a:xfrm>
            <a:off x="0" y="-104775"/>
            <a:ext cx="4535488" cy="6962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/>
          <p:cNvSpPr/>
          <p:nvPr userDrawn="1"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 userDrawn="1"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80350" y="1003300"/>
            <a:ext cx="4563650" cy="5397500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</p:txBody>
      </p:sp>
      <p:sp>
        <p:nvSpPr>
          <p:cNvPr id="31" name="원호 30"/>
          <p:cNvSpPr/>
          <p:nvPr userDrawn="1"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원호 31"/>
          <p:cNvSpPr/>
          <p:nvPr userDrawn="1"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 userDrawn="1"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43" name="자유형: 도형 42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자유형: 도형 50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 userDrawn="1"/>
        </p:nvSpPr>
        <p:spPr>
          <a:xfrm>
            <a:off x="-668390" y="1940757"/>
            <a:ext cx="3024242" cy="30242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8551" y="2867450"/>
            <a:ext cx="1057275" cy="498473"/>
          </a:xfrm>
        </p:spPr>
        <p:txBody>
          <a:bodyPr lIns="0" rIns="0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8551" y="3556491"/>
            <a:ext cx="1057275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cxnSp>
        <p:nvCxnSpPr>
          <p:cNvPr id="52" name="직선 연결선 51"/>
          <p:cNvCxnSpPr/>
          <p:nvPr userDrawn="1"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원호 72"/>
          <p:cNvSpPr/>
          <p:nvPr userDrawn="1"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원호 73"/>
          <p:cNvSpPr/>
          <p:nvPr userDrawn="1"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/>
          <p:cNvGrpSpPr/>
          <p:nvPr userDrawn="1"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78" name="자유형: 도형 77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자유형: 도형 81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3572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자유형: 도형 81"/>
          <p:cNvSpPr/>
          <p:nvPr userDrawn="1"/>
        </p:nvSpPr>
        <p:spPr>
          <a:xfrm>
            <a:off x="2125980" y="-78858"/>
            <a:ext cx="4800600" cy="2700114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: 도형 79"/>
          <p:cNvSpPr/>
          <p:nvPr userDrawn="1"/>
        </p:nvSpPr>
        <p:spPr>
          <a:xfrm>
            <a:off x="137104" y="-197967"/>
            <a:ext cx="8869792" cy="4988846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 userDrawn="1"/>
        </p:nvSpPr>
        <p:spPr>
          <a:xfrm>
            <a:off x="0" y="1075580"/>
            <a:ext cx="9144000" cy="5346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/>
          <p:cNvSpPr/>
          <p:nvPr userDrawn="1"/>
        </p:nvSpPr>
        <p:spPr>
          <a:xfrm rot="5400000">
            <a:off x="40943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4159954" y="117909"/>
            <a:ext cx="826384" cy="82638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41913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42209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28650" y="368420"/>
            <a:ext cx="3288141" cy="355480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082040" y="1845296"/>
            <a:ext cx="6979920" cy="380717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37104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759246" y="6569809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3855056" y="403186"/>
            <a:ext cx="480032" cy="144556"/>
            <a:chOff x="8847940" y="2624117"/>
            <a:chExt cx="1973403" cy="594268"/>
          </a:xfrm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4787868" y="722275"/>
            <a:ext cx="388117" cy="231369"/>
            <a:chOff x="14274857" y="4156141"/>
            <a:chExt cx="1617040" cy="9639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42597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2597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42597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sp>
        <p:nvSpPr>
          <p:cNvPr id="70" name="내용 개체 틀 69"/>
          <p:cNvSpPr>
            <a:spLocks noGrp="1"/>
          </p:cNvSpPr>
          <p:nvPr userDrawn="1">
            <p:ph sz="quarter" idx="15" hasCustomPrompt="1"/>
          </p:nvPr>
        </p:nvSpPr>
        <p:spPr>
          <a:xfrm>
            <a:off x="5191753" y="368420"/>
            <a:ext cx="3323596" cy="355480"/>
          </a:xfr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2pPr>
            <a:lvl3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3pPr>
            <a:lvl4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4pPr>
            <a:lvl5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altLang="ko-KR" dirty="0"/>
              <a:t>DESIGNED BY L@RGO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0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 userDrawn="1"/>
        </p:nvSpPr>
        <p:spPr>
          <a:xfrm rot="5400000">
            <a:off x="944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160054" y="117909"/>
            <a:ext cx="826384" cy="82638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1914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2210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91853" y="121446"/>
            <a:ext cx="4237397" cy="843127"/>
          </a:xfr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TYPE2</a:t>
            </a:r>
            <a:br>
              <a:rPr lang="en-US" altLang="ko-KR" dirty="0"/>
            </a:br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DESIGNED BY L@RGO / ADSOTRE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00024" y="1152090"/>
            <a:ext cx="8867775" cy="527009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820150" y="851953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-144844" y="403186"/>
            <a:ext cx="480032" cy="144556"/>
            <a:chOff x="8847940" y="2624117"/>
            <a:chExt cx="1973403" cy="594268"/>
          </a:xfrm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787968" y="722275"/>
            <a:ext cx="388117" cy="231369"/>
            <a:chOff x="14274857" y="4156141"/>
            <a:chExt cx="1617040" cy="9639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2598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98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2598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1101093"/>
            <a:ext cx="914400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128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984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03300"/>
            <a:ext cx="7886700" cy="539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540499"/>
            <a:ext cx="3086100" cy="161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dist" defTabSz="457200" rtl="0" eaLnBrk="1" latinLnBrk="0" hangingPunct="1">
              <a:defRPr lang="en-US" altLang="ko-KR" sz="800" kern="1200" spc="-80" baseline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540499"/>
            <a:ext cx="247650" cy="161926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 anchor="ctr"/>
          <a:lstStyle>
            <a:lvl1pPr marL="0" algn="dist" defTabSz="457200" rtl="0" eaLnBrk="1" latinLnBrk="0" hangingPunct="1">
              <a:defRPr lang="ko-KR" altLang="en-US" sz="900" kern="1200" spc="-80" baseline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AF9F9314-92F9-42C0-9DE6-CD430EC8C187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9" r:id="rId3"/>
    <p:sldLayoutId id="2147483660" r:id="rId4"/>
    <p:sldLayoutId id="2147483652" r:id="rId5"/>
    <p:sldLayoutId id="2147483656" r:id="rId6"/>
    <p:sldLayoutId id="2147483653" r:id="rId7"/>
    <p:sldLayoutId id="2147483657" r:id="rId8"/>
  </p:sldLayoutIdLst>
  <p:hf sldNum="0" hdr="0" dt="0"/>
  <p:txStyles>
    <p:titleStyle>
      <a:lvl1pPr algn="dist" defTabSz="914400" rtl="0" eaLnBrk="1" latinLnBrk="1" hangingPunct="1">
        <a:lnSpc>
          <a:spcPct val="90000"/>
        </a:lnSpc>
        <a:spcBef>
          <a:spcPct val="0"/>
        </a:spcBef>
        <a:buNone/>
        <a:defRPr sz="20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DiflsPMfVUI?feature=oembed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q0QHLUzWPdY?feature=oembed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lga6AhFfbHU?feature=oembed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E0407327-0F06-40A9-A10D-8F1E3B360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44" y="0"/>
            <a:ext cx="3171359" cy="1306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A50FA2-8562-4C26-9035-BDFB080C51CE}"/>
              </a:ext>
            </a:extLst>
          </p:cNvPr>
          <p:cNvSpPr/>
          <p:nvPr/>
        </p:nvSpPr>
        <p:spPr>
          <a:xfrm>
            <a:off x="1016794" y="976313"/>
            <a:ext cx="564356" cy="1595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B9ECD7F-3883-47F9-A71C-57C64DBF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67" y="1654254"/>
            <a:ext cx="3484874" cy="3461004"/>
          </a:xfrm>
          <a:prstGeom prst="ellipse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8628A16-52D5-4025-87B8-285364CE84AF}"/>
              </a:ext>
            </a:extLst>
          </p:cNvPr>
          <p:cNvSpPr/>
          <p:nvPr/>
        </p:nvSpPr>
        <p:spPr>
          <a:xfrm>
            <a:off x="2932713" y="1760217"/>
            <a:ext cx="3355041" cy="3355041"/>
          </a:xfrm>
          <a:prstGeom prst="ellipse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IronMan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Mood Light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2AE554E-BEFC-DA43-AF4B-6757B09B05CC}"/>
              </a:ext>
            </a:extLst>
          </p:cNvPr>
          <p:cNvSpPr txBox="1">
            <a:spLocks/>
          </p:cNvSpPr>
          <p:nvPr/>
        </p:nvSpPr>
        <p:spPr>
          <a:xfrm>
            <a:off x="192637" y="5462912"/>
            <a:ext cx="4563650" cy="1306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Team : </a:t>
            </a:r>
            <a:r>
              <a:rPr lang="ko-KR" altLang="en-US" sz="30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신과 함께</a:t>
            </a:r>
            <a:endParaRPr lang="en-US" altLang="ko-KR" sz="3000" b="1" dirty="0">
              <a:solidFill>
                <a:schemeClr val="accent1">
                  <a:lumMod val="75000"/>
                </a:schemeClr>
              </a:solidFill>
              <a:latin typeface="Nanum NaMuJeongWeon" panose="02000503000000000000" pitchFamily="2" charset="-127"/>
              <a:ea typeface="Nanum NaMuJeongWeon" panose="02000503000000000000" pitchFamily="2" charset="-127"/>
            </a:endParaRPr>
          </a:p>
          <a:p>
            <a:pPr algn="l"/>
            <a:r>
              <a:rPr lang="ko-KR" altLang="en-US" sz="2500" b="1" dirty="0" err="1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신재형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,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 김주현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,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 양재혁</a:t>
            </a:r>
            <a:endParaRPr lang="en-US" altLang="ko-KR" sz="2500" b="1" dirty="0">
              <a:solidFill>
                <a:schemeClr val="accent1">
                  <a:lumMod val="75000"/>
                </a:schemeClr>
              </a:solidFill>
              <a:latin typeface="Nanum NaMuJeongWeon" panose="02000503000000000000" pitchFamily="2" charset="-127"/>
              <a:ea typeface="Nanum NaMuJeongWeon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53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Components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3689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Hardware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0A0D4C67-59B7-4BF1-A343-FB7410EC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5774790"/>
            <a:ext cx="6540158" cy="796730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Neo pixel ring 24</a:t>
            </a:r>
          </a:p>
          <a:p>
            <a:pPr algn="dist"/>
            <a:r>
              <a:rPr lang="en-US" altLang="ko-KR" sz="18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-Light source of Mood Light </a:t>
            </a:r>
            <a:endParaRPr lang="ko-KR" altLang="en-US" sz="18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4D976C-5B94-4513-A151-DE0B374321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5" b="5406"/>
          <a:stretch/>
        </p:blipFill>
        <p:spPr>
          <a:xfrm>
            <a:off x="1506560" y="1213477"/>
            <a:ext cx="6138498" cy="4431046"/>
          </a:xfrm>
          <a:prstGeom prst="rect">
            <a:avLst/>
          </a:prstGeom>
        </p:spPr>
      </p:pic>
      <p:pic>
        <p:nvPicPr>
          <p:cNvPr id="5" name="Online Media 4" descr="Neopixel Test">
            <a:hlinkClick r:id="" action="ppaction://media"/>
            <a:extLst>
              <a:ext uri="{FF2B5EF4-FFF2-40B4-BE49-F238E27FC236}">
                <a16:creationId xmlns:a16="http://schemas.microsoft.com/office/drawing/2014/main" id="{94DFDCA5-CF76-ED4D-BACD-2C3A29CF28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6944" y="1458084"/>
            <a:ext cx="9062493" cy="50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4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34B4D4-147D-4F3A-BED5-E44E57213B83}"/>
              </a:ext>
            </a:extLst>
          </p:cNvPr>
          <p:cNvSpPr/>
          <p:nvPr/>
        </p:nvSpPr>
        <p:spPr>
          <a:xfrm>
            <a:off x="1495674" y="1264701"/>
            <a:ext cx="6130880" cy="4178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Components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3689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Hardware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0A0D4C67-59B7-4BF1-A343-FB7410EC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5535666"/>
            <a:ext cx="8039100" cy="108321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LCD Module</a:t>
            </a:r>
          </a:p>
          <a:p>
            <a:pPr algn="l"/>
            <a:r>
              <a:rPr lang="en-US" altLang="ko-KR" sz="18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-Displaying concentration of fine dust and current time</a:t>
            </a:r>
            <a:endParaRPr lang="ko-KR" altLang="en-US" sz="18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17E8F-DAE2-844D-8443-F8CE398FC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46" y="1440120"/>
            <a:ext cx="5996171" cy="2091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B2CCE7-F12D-094A-A8C0-3A121030F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66" y="3707083"/>
            <a:ext cx="2802082" cy="147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ADB487-44C9-194B-BC0B-5B4FC2199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67" y="3462549"/>
            <a:ext cx="2540963" cy="19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3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554D0DA-237E-45AC-9511-B5657E54E210}"/>
              </a:ext>
            </a:extLst>
          </p:cNvPr>
          <p:cNvSpPr/>
          <p:nvPr/>
        </p:nvSpPr>
        <p:spPr>
          <a:xfrm>
            <a:off x="1502751" y="1276031"/>
            <a:ext cx="6130880" cy="4358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A4EB31EA-937D-4752-A7C4-4E4470D84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186"/>
          <a:stretch/>
        </p:blipFill>
        <p:spPr>
          <a:xfrm>
            <a:off x="1510368" y="1288867"/>
            <a:ext cx="6130880" cy="429310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Components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3689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Hardware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0A0D4C67-59B7-4BF1-A343-FB7410EC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5801271"/>
            <a:ext cx="7555589" cy="90431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Gesture Sensor APDS-9960</a:t>
            </a:r>
          </a:p>
          <a:p>
            <a:pPr algn="dist"/>
            <a:r>
              <a:rPr lang="en-US" altLang="ko-KR" sz="18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-Sensing gesture and illumination sensor</a:t>
            </a:r>
            <a:endParaRPr lang="ko-KR" altLang="en-US" sz="18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125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2"/>
            <a:ext cx="9181740" cy="11125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35AC21-F7FD-49CC-AE5D-01F7087FAF3E}"/>
              </a:ext>
            </a:extLst>
          </p:cNvPr>
          <p:cNvSpPr/>
          <p:nvPr/>
        </p:nvSpPr>
        <p:spPr>
          <a:xfrm>
            <a:off x="1495674" y="1264701"/>
            <a:ext cx="6130880" cy="4358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Components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3689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Hardware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0A0D4C67-59B7-4BF1-A343-FB7410EC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5774790"/>
            <a:ext cx="6521655" cy="796730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Dust sensor GP2Y1014AU0F </a:t>
            </a:r>
          </a:p>
          <a:p>
            <a:pPr algn="l"/>
            <a:r>
              <a:rPr lang="en-US" altLang="ko-KR" sz="18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-Sensing fine dust </a:t>
            </a:r>
            <a:endParaRPr lang="ko-KR" altLang="en-US" sz="18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pic>
        <p:nvPicPr>
          <p:cNvPr id="4" name="그림 3" descr="카메라이(가) 표시된 사진&#10;&#10;자동 생성된 설명">
            <a:extLst>
              <a:ext uri="{FF2B5EF4-FFF2-40B4-BE49-F238E27FC236}">
                <a16:creationId xmlns:a16="http://schemas.microsoft.com/office/drawing/2014/main" id="{8B693001-5AC1-48BF-B695-FC91AE56A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91" y="1570350"/>
            <a:ext cx="4346399" cy="370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4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52843E-DE19-45A5-9429-125C2827E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74"/>
          <a:stretch/>
        </p:blipFill>
        <p:spPr>
          <a:xfrm>
            <a:off x="1506560" y="1258257"/>
            <a:ext cx="5254793" cy="4384788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Components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3689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Hardware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0A0D4C67-59B7-4BF1-A343-FB7410EC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5774790"/>
            <a:ext cx="5480957" cy="796730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Exterior box</a:t>
            </a:r>
          </a:p>
          <a:p>
            <a:pPr algn="dist"/>
            <a:r>
              <a:rPr lang="en-US" altLang="ko-KR" sz="18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-protect wire and Uno</a:t>
            </a:r>
            <a:endParaRPr lang="ko-KR" altLang="en-US" sz="18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B93F0F-79A1-42A7-AFAB-16963979D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47" y="1258257"/>
            <a:ext cx="4378706" cy="43847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746FE-B773-453B-911B-5F1412D5E2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8" r="-1041"/>
          <a:stretch/>
        </p:blipFill>
        <p:spPr>
          <a:xfrm>
            <a:off x="6291943" y="1258257"/>
            <a:ext cx="1502227" cy="43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3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Components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3689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Hardware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0A0D4C67-59B7-4BF1-A343-FB7410EC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800" y="5852033"/>
            <a:ext cx="6540158" cy="796730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Mood Light case (3D printing)</a:t>
            </a:r>
          </a:p>
          <a:p>
            <a:pPr algn="dist"/>
            <a:r>
              <a:rPr lang="en-US" altLang="ko-KR" sz="18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-Design and protection</a:t>
            </a:r>
            <a:endParaRPr lang="ko-KR" altLang="en-US" sz="18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pic>
        <p:nvPicPr>
          <p:cNvPr id="11" name="그림 10" descr="어두운, 건물, 켜진, 옅은이(가) 표시된 사진&#10;&#10;자동 생성된 설명">
            <a:extLst>
              <a:ext uri="{FF2B5EF4-FFF2-40B4-BE49-F238E27FC236}">
                <a16:creationId xmlns:a16="http://schemas.microsoft.com/office/drawing/2014/main" id="{09F175BD-3A64-47EE-AD5C-5C94966401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5" r="15404" b="12089"/>
          <a:stretch/>
        </p:blipFill>
        <p:spPr>
          <a:xfrm>
            <a:off x="1440800" y="1231847"/>
            <a:ext cx="6698386" cy="44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Components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3689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Hardware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0A0D4C67-59B7-4BF1-A343-FB7410EC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5774789"/>
            <a:ext cx="7555589" cy="95258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Bluetooth Module HC06(0ptional)</a:t>
            </a:r>
          </a:p>
          <a:p>
            <a:pPr algn="dist"/>
            <a:r>
              <a:rPr lang="en-US" altLang="ko-KR" sz="18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-Connecting smartphone, data transmission </a:t>
            </a:r>
            <a:endParaRPr lang="ko-KR" altLang="en-US" sz="18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pic>
        <p:nvPicPr>
          <p:cNvPr id="12" name="그림 11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F74E34B-690E-4A1E-8756-9EA8328A9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t="14312" r="124" b="14604"/>
          <a:stretch/>
        </p:blipFill>
        <p:spPr>
          <a:xfrm>
            <a:off x="1506559" y="1286474"/>
            <a:ext cx="6130881" cy="435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CF528-D119-A543-BA55-EFBDEC91E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78" y="1286109"/>
            <a:ext cx="2095589" cy="4358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6DB2B-BB0C-764B-8AD8-96CD53A18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19" y="1287812"/>
            <a:ext cx="2094771" cy="43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Components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3689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Hardware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0A0D4C67-59B7-4BF1-A343-FB7410EC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084" y="5875880"/>
            <a:ext cx="5137618" cy="95258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Speaker(Optional)</a:t>
            </a:r>
          </a:p>
          <a:p>
            <a:pPr algn="l"/>
            <a:r>
              <a:rPr lang="en-US" altLang="ko-KR" sz="18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-Play Alarm Music </a:t>
            </a:r>
            <a:endParaRPr lang="ko-KR" altLang="en-US" sz="18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pic>
        <p:nvPicPr>
          <p:cNvPr id="4" name="Online Media 3" descr="Avengers theme">
            <a:hlinkClick r:id="" action="ppaction://media"/>
            <a:extLst>
              <a:ext uri="{FF2B5EF4-FFF2-40B4-BE49-F238E27FC236}">
                <a16:creationId xmlns:a16="http://schemas.microsoft.com/office/drawing/2014/main" id="{CDC69619-CE34-F344-8304-79F80E5AAE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34921" y="1329280"/>
            <a:ext cx="6066539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2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6CC049-4C35-4458-B6D9-34F8CD8D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5853" y="2754470"/>
            <a:ext cx="4195490" cy="49847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2800" dirty="0">
                <a:latin typeface="Abadi" panose="020B0604020104020204" pitchFamily="34" charset="0"/>
              </a:rPr>
              <a:t>Important</a:t>
            </a:r>
            <a:br>
              <a:rPr lang="en-US" altLang="ko-KR" sz="2800" dirty="0">
                <a:latin typeface="Abadi" panose="020B0604020104020204" pitchFamily="34" charset="0"/>
              </a:rPr>
            </a:br>
            <a:r>
              <a:rPr lang="en-US" altLang="ko-KR" sz="2800" dirty="0">
                <a:latin typeface="Abadi" panose="020B0604020104020204" pitchFamily="34" charset="0"/>
              </a:rPr>
              <a:t>features</a:t>
            </a:r>
            <a:endParaRPr lang="ko-KR" altLang="en-US" sz="2800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A6D056BA-C8C9-4383-AAD9-AAC2518F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0" y="3547907"/>
            <a:ext cx="1443473" cy="59471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27D8AAF-F87B-489A-9FE0-83F13232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5499"/>
            <a:ext cx="4563650" cy="6014888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-</a:t>
            </a:r>
          </a:p>
          <a:p>
            <a:r>
              <a:rPr lang="en-US" altLang="ko-KR" dirty="0"/>
              <a:t>We don’t need to touch </a:t>
            </a:r>
          </a:p>
          <a:p>
            <a:r>
              <a:rPr lang="en-US" altLang="ko-KR" dirty="0"/>
              <a:t>Mood Light directly.</a:t>
            </a:r>
          </a:p>
          <a:p>
            <a:endParaRPr lang="en-US" altLang="ko-KR" dirty="0">
              <a:latin typeface="Abadi" panose="020B0604020104020204" pitchFamily="34" charset="0"/>
            </a:endParaRPr>
          </a:p>
          <a:p>
            <a:r>
              <a:rPr lang="en-US" altLang="ko-KR" dirty="0">
                <a:latin typeface="Abadi" panose="020B0604020104020204" pitchFamily="34" charset="0"/>
              </a:rPr>
              <a:t>-</a:t>
            </a:r>
          </a:p>
          <a:p>
            <a:r>
              <a:rPr lang="en-US" altLang="ko-KR" dirty="0"/>
              <a:t>We can control </a:t>
            </a:r>
          </a:p>
          <a:p>
            <a:r>
              <a:rPr lang="en-US" altLang="ko-KR" dirty="0"/>
              <a:t>Mood Light by gesture.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B954-6B5C-4131-A9F4-95A36B631EB9}"/>
              </a:ext>
            </a:extLst>
          </p:cNvPr>
          <p:cNvSpPr/>
          <p:nvPr/>
        </p:nvSpPr>
        <p:spPr>
          <a:xfrm>
            <a:off x="1221582" y="3986213"/>
            <a:ext cx="266699" cy="80962"/>
          </a:xfrm>
          <a:prstGeom prst="rect">
            <a:avLst/>
          </a:prstGeom>
          <a:solidFill>
            <a:srgbClr val="AA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66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6CC049-4C35-4458-B6D9-34F8CD8D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5853" y="2754470"/>
            <a:ext cx="4195490" cy="49847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2800" dirty="0">
                <a:latin typeface="Abadi" panose="020B0604020104020204" pitchFamily="34" charset="0"/>
              </a:rPr>
              <a:t>Progress</a:t>
            </a:r>
            <a:endParaRPr lang="ko-KR" altLang="en-US" sz="2800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A6D056BA-C8C9-4383-AAD9-AAC2518F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0" y="3547907"/>
            <a:ext cx="1443473" cy="59471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ABDEA8-1395-43C1-AC65-EDC4A5635739}"/>
              </a:ext>
            </a:extLst>
          </p:cNvPr>
          <p:cNvSpPr txBox="1">
            <a:spLocks/>
          </p:cNvSpPr>
          <p:nvPr/>
        </p:nvSpPr>
        <p:spPr>
          <a:xfrm>
            <a:off x="4547699" y="609601"/>
            <a:ext cx="4563650" cy="60148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l="100000" t="100000"/>
                  </a:path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b="1" dirty="0" err="1">
                <a:latin typeface="Abadi" panose="020B0604020104020204" pitchFamily="34" charset="0"/>
              </a:rPr>
              <a:t>BrainStorming</a:t>
            </a:r>
            <a:r>
              <a:rPr lang="en-US" altLang="ko-KR" sz="3200" b="1" dirty="0">
                <a:latin typeface="Abadi" panose="020B0604020104020204" pitchFamily="34" charset="0"/>
              </a:rPr>
              <a:t> (10/7)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Abadi" panose="020B0604020104020204" pitchFamily="34" charset="0"/>
            </a:endParaRPr>
          </a:p>
          <a:p>
            <a:r>
              <a:rPr lang="en-US" altLang="ko-KR" sz="2400" b="1" dirty="0">
                <a:latin typeface="Abadi" panose="020B0604020104020204" pitchFamily="34" charset="0"/>
              </a:rPr>
              <a:t>Idea : Smart Mood Light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Abadi" panose="020B0604020104020204" pitchFamily="34" charset="0"/>
              </a:rPr>
              <a:t>Code Sketch (10/13)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Abadi" panose="020B0604020104020204" pitchFamily="34" charset="0"/>
            </a:endParaRPr>
          </a:p>
          <a:p>
            <a:r>
              <a:rPr lang="en-US" altLang="ko-KR" sz="2400" b="1" dirty="0">
                <a:latin typeface="Abadi" panose="020B0604020104020204" pitchFamily="34" charset="0"/>
              </a:rPr>
              <a:t>Wrote Fundamental system code</a:t>
            </a:r>
          </a:p>
          <a:p>
            <a:r>
              <a:rPr lang="en-US" altLang="ko-KR" sz="2400" b="1" dirty="0">
                <a:latin typeface="Abadi" panose="020B0604020104020204" pitchFamily="34" charset="0"/>
              </a:rPr>
              <a:t>Tested basic components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Abadi" panose="020B0604020104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CD49E-F52A-47FA-A696-0668A6E3A9EC}"/>
              </a:ext>
            </a:extLst>
          </p:cNvPr>
          <p:cNvSpPr/>
          <p:nvPr/>
        </p:nvSpPr>
        <p:spPr>
          <a:xfrm>
            <a:off x="1221582" y="3986213"/>
            <a:ext cx="266699" cy="80962"/>
          </a:xfrm>
          <a:prstGeom prst="rect">
            <a:avLst/>
          </a:prstGeom>
          <a:solidFill>
            <a:srgbClr val="AA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44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6CC049-4C35-4458-B6D9-34F8CD8D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8" y="2827715"/>
            <a:ext cx="2334502" cy="49847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latin typeface="Abadi" panose="020B0604020104020204" pitchFamily="34" charset="0"/>
              </a:rPr>
              <a:t>INDEX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A6D056BA-C8C9-4383-AAD9-AAC2518F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0" y="3547907"/>
            <a:ext cx="1443473" cy="5947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AD8361-D557-4A51-8E2C-5A27B2C2AF1B}"/>
              </a:ext>
            </a:extLst>
          </p:cNvPr>
          <p:cNvSpPr/>
          <p:nvPr/>
        </p:nvSpPr>
        <p:spPr>
          <a:xfrm>
            <a:off x="1216693" y="3966384"/>
            <a:ext cx="339057" cy="151591"/>
          </a:xfrm>
          <a:prstGeom prst="rect">
            <a:avLst/>
          </a:prstGeom>
          <a:solidFill>
            <a:srgbClr val="AA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27D8AAF-F87B-489A-9FE0-83F13232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350" y="502476"/>
            <a:ext cx="4563650" cy="6014888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-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Motivation &amp; Goal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-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Value of system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-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Overall architecture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-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Hardware components &amp; role</a:t>
            </a:r>
            <a:endParaRPr lang="ko-KR" altLang="en-US" dirty="0">
              <a:latin typeface="Abadi" panose="020B0604020104020204" pitchFamily="34" charset="0"/>
            </a:endParaRPr>
          </a:p>
          <a:p>
            <a:r>
              <a:rPr lang="en-US" altLang="ko-KR" dirty="0">
                <a:latin typeface="Abadi" panose="020B0604020104020204" pitchFamily="34" charset="0"/>
              </a:rPr>
              <a:t>-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Important features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-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Progress &amp; plan</a:t>
            </a:r>
          </a:p>
          <a:p>
            <a:r>
              <a:rPr lang="en-US" altLang="ko-KR" dirty="0"/>
              <a:t>-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58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Progress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6375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Sample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pic>
        <p:nvPicPr>
          <p:cNvPr id="2" name="Online Media 1" descr="MAC Light">
            <a:hlinkClick r:id="" action="ppaction://media"/>
            <a:extLst>
              <a:ext uri="{FF2B5EF4-FFF2-40B4-BE49-F238E27FC236}">
                <a16:creationId xmlns:a16="http://schemas.microsoft.com/office/drawing/2014/main" id="{20859658-33B4-564A-A9F9-A0F513662A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1134" y="1797941"/>
            <a:ext cx="7854114" cy="44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6CC049-4C35-4458-B6D9-34F8CD8D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5853" y="2754470"/>
            <a:ext cx="4195490" cy="49847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2800" dirty="0">
                <a:latin typeface="Abadi" panose="020B0604020104020204" pitchFamily="34" charset="0"/>
              </a:rPr>
              <a:t>Progress</a:t>
            </a:r>
            <a:endParaRPr lang="ko-KR" altLang="en-US" sz="2800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A6D056BA-C8C9-4383-AAD9-AAC2518F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0" y="3547907"/>
            <a:ext cx="1443473" cy="59471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ABDEA8-1395-43C1-AC65-EDC4A5635739}"/>
              </a:ext>
            </a:extLst>
          </p:cNvPr>
          <p:cNvSpPr txBox="1">
            <a:spLocks/>
          </p:cNvSpPr>
          <p:nvPr/>
        </p:nvSpPr>
        <p:spPr>
          <a:xfrm>
            <a:off x="4580350" y="540463"/>
            <a:ext cx="4563650" cy="60148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l="100000" t="100000"/>
                  </a:path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400" b="1" dirty="0">
              <a:latin typeface="Abadi" panose="020B0604020104020204" pitchFamily="34" charset="0"/>
            </a:endParaRPr>
          </a:p>
          <a:p>
            <a:endParaRPr lang="en-US" altLang="ko-KR" sz="2400" b="1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Abadi" panose="020B0604020104020204" pitchFamily="34" charset="0"/>
              </a:rPr>
              <a:t>Make Hardware</a:t>
            </a:r>
          </a:p>
          <a:p>
            <a:r>
              <a:rPr lang="en-US" altLang="ko-KR" sz="2400" b="1" dirty="0">
                <a:latin typeface="Abadi" panose="020B0604020104020204" pitchFamily="34" charset="0"/>
              </a:rPr>
              <a:t>11/2</a:t>
            </a:r>
          </a:p>
          <a:p>
            <a:endParaRPr lang="en-US" altLang="ko-KR" sz="2400" b="1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Abadi" panose="020B0604020104020204" pitchFamily="34" charset="0"/>
              </a:rPr>
              <a:t>Complete Code</a:t>
            </a:r>
          </a:p>
          <a:p>
            <a:r>
              <a:rPr lang="en-US" altLang="ko-KR" sz="2400" b="1" dirty="0">
                <a:latin typeface="Abadi" panose="020B0604020104020204" pitchFamily="34" charset="0"/>
              </a:rPr>
              <a:t>11/9</a:t>
            </a:r>
          </a:p>
          <a:p>
            <a:endParaRPr lang="en-US" altLang="ko-KR" sz="2800" b="1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Abadi" panose="020B0604020104020204" pitchFamily="34" charset="0"/>
              </a:rPr>
              <a:t>Bug fix</a:t>
            </a:r>
          </a:p>
          <a:p>
            <a:r>
              <a:rPr lang="en-US" altLang="ko-KR" sz="2400" b="1" dirty="0">
                <a:latin typeface="Abadi" panose="020B0604020104020204" pitchFamily="34" charset="0"/>
              </a:rPr>
              <a:t>11/16</a:t>
            </a:r>
          </a:p>
          <a:p>
            <a:endParaRPr lang="en-US" altLang="ko-KR" sz="2400" b="1" dirty="0">
              <a:latin typeface="Abadi" panose="020B0604020104020204" pitchFamily="34" charset="0"/>
            </a:endParaRPr>
          </a:p>
          <a:p>
            <a:endParaRPr lang="en-US" altLang="ko-KR" sz="2400" b="1" dirty="0">
              <a:latin typeface="Abadi" panose="020B0604020104020204" pitchFamily="34" charset="0"/>
            </a:endParaRPr>
          </a:p>
          <a:p>
            <a:endParaRPr lang="en-US" altLang="ko-KR" sz="2400" b="1" dirty="0">
              <a:latin typeface="Abadi" panose="020B0604020104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B49252-6399-490D-863B-70113478E423}"/>
              </a:ext>
            </a:extLst>
          </p:cNvPr>
          <p:cNvSpPr/>
          <p:nvPr/>
        </p:nvSpPr>
        <p:spPr>
          <a:xfrm>
            <a:off x="1221582" y="3986213"/>
            <a:ext cx="266699" cy="80962"/>
          </a:xfrm>
          <a:prstGeom prst="rect">
            <a:avLst/>
          </a:prstGeom>
          <a:solidFill>
            <a:srgbClr val="AA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181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Progress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6375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Code Sample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BE094-0409-DE49-A77C-EB8AEF699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79" y="1137617"/>
            <a:ext cx="9181739" cy="57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8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6CC049-4C35-4458-B6D9-34F8CD8D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5853" y="2754470"/>
            <a:ext cx="4195490" cy="49847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2800" dirty="0">
                <a:latin typeface="Abadi" panose="020B0604020104020204" pitchFamily="34" charset="0"/>
              </a:rPr>
              <a:t>Role</a:t>
            </a:r>
            <a:endParaRPr lang="ko-KR" altLang="en-US" sz="2800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A6D056BA-C8C9-4383-AAD9-AAC2518F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0" y="3547907"/>
            <a:ext cx="1443473" cy="59471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27D8AAF-F87B-489A-9FE0-83F13232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350" y="0"/>
            <a:ext cx="4563650" cy="6639791"/>
          </a:xfrm>
        </p:spPr>
        <p:txBody>
          <a:bodyPr/>
          <a:lstStyle/>
          <a:p>
            <a:endParaRPr lang="en-US" altLang="ko-KR" dirty="0">
              <a:latin typeface="Abadi" panose="020B0604020104020204" pitchFamily="34" charset="0"/>
            </a:endParaRPr>
          </a:p>
          <a:p>
            <a:r>
              <a:rPr lang="en-US" altLang="ko-KR" sz="3000" b="1" dirty="0">
                <a:latin typeface="Abadi" panose="020B0604020104020204" pitchFamily="34" charset="0"/>
              </a:rPr>
              <a:t>Role</a:t>
            </a:r>
          </a:p>
          <a:p>
            <a:endParaRPr lang="en-US" altLang="ko-KR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Abadi" panose="020B0604020104020204" pitchFamily="34" charset="0"/>
              </a:rPr>
              <a:t>신재형</a:t>
            </a:r>
            <a:endParaRPr lang="en-US" altLang="ko-KR" dirty="0">
              <a:latin typeface="Abadi" panose="020B0604020104020204" pitchFamily="34" charset="0"/>
            </a:endParaRPr>
          </a:p>
          <a:p>
            <a:r>
              <a:rPr lang="en-US" altLang="ko-KR" dirty="0">
                <a:latin typeface="Abadi" panose="020B0604020104020204" pitchFamily="34" charset="0"/>
              </a:rPr>
              <a:t> Basic Idea Sketch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Made basic structure of Codes</a:t>
            </a:r>
          </a:p>
          <a:p>
            <a:endParaRPr lang="en-US" altLang="ko-KR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Abadi" panose="020B0604020104020204" pitchFamily="34" charset="0"/>
              </a:rPr>
              <a:t>김주현</a:t>
            </a:r>
            <a:endParaRPr lang="en-US" altLang="ko-KR" dirty="0">
              <a:latin typeface="Abadi" panose="020B0604020104020204" pitchFamily="34" charset="0"/>
            </a:endParaRPr>
          </a:p>
          <a:p>
            <a:r>
              <a:rPr lang="en-US" altLang="ko-KR" dirty="0">
                <a:latin typeface="Abadi" panose="020B0604020104020204" pitchFamily="34" charset="0"/>
              </a:rPr>
              <a:t>Design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3D printing</a:t>
            </a:r>
          </a:p>
          <a:p>
            <a:r>
              <a:rPr lang="en-US" altLang="ko-KR" dirty="0" err="1">
                <a:latin typeface="Abadi" panose="020B0604020104020204" pitchFamily="34" charset="0"/>
              </a:rPr>
              <a:t>Neopixel</a:t>
            </a:r>
            <a:r>
              <a:rPr lang="en-US" altLang="ko-KR" dirty="0">
                <a:latin typeface="Abadi" panose="020B0604020104020204" pitchFamily="34" charset="0"/>
              </a:rPr>
              <a:t> handling </a:t>
            </a:r>
          </a:p>
          <a:p>
            <a:endParaRPr lang="en-US" altLang="ko-KR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Abadi" panose="020B0604020104020204" pitchFamily="34" charset="0"/>
              </a:rPr>
              <a:t>양재혁</a:t>
            </a:r>
            <a:endParaRPr lang="en-US" altLang="ko-KR" dirty="0">
              <a:latin typeface="Abadi" panose="020B0604020104020204" pitchFamily="34" charset="0"/>
            </a:endParaRPr>
          </a:p>
          <a:p>
            <a:r>
              <a:rPr lang="en-US" altLang="ko-KR" dirty="0">
                <a:latin typeface="Abadi" panose="020B0604020104020204" pitchFamily="34" charset="0"/>
              </a:rPr>
              <a:t>Research LCD real time Clock</a:t>
            </a:r>
          </a:p>
          <a:p>
            <a:r>
              <a:rPr lang="en-US" altLang="ko-KR" dirty="0">
                <a:latin typeface="Abadi" panose="020B0604020104020204" pitchFamily="34" charset="0"/>
              </a:rPr>
              <a:t>Two loop handling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306712-309D-4B50-BD8A-1D1583891BDA}"/>
              </a:ext>
            </a:extLst>
          </p:cNvPr>
          <p:cNvSpPr/>
          <p:nvPr/>
        </p:nvSpPr>
        <p:spPr>
          <a:xfrm>
            <a:off x="1221582" y="3986213"/>
            <a:ext cx="266699" cy="80962"/>
          </a:xfrm>
          <a:prstGeom prst="rect">
            <a:avLst/>
          </a:prstGeom>
          <a:solidFill>
            <a:srgbClr val="AA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288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3086" y="2728687"/>
            <a:ext cx="1828800" cy="1311144"/>
          </a:xfrm>
        </p:spPr>
        <p:txBody>
          <a:bodyPr>
            <a:noAutofit/>
          </a:bodyPr>
          <a:lstStyle/>
          <a:p>
            <a:r>
              <a:rPr lang="en-US" altLang="ko-KR" sz="3200" b="1" dirty="0">
                <a:latin typeface="Abadi" panose="020B0604020104020204" pitchFamily="34" charset="0"/>
              </a:rPr>
              <a:t>THANK YOU</a:t>
            </a:r>
            <a:endParaRPr lang="ko-KR" altLang="en-US" sz="3200" b="1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63CBCD0-E25C-4774-9164-7133C9DA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44" y="0"/>
            <a:ext cx="3171359" cy="1306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4EF3DE-CB9B-4F29-9919-952E71E959B3}"/>
              </a:ext>
            </a:extLst>
          </p:cNvPr>
          <p:cNvSpPr/>
          <p:nvPr/>
        </p:nvSpPr>
        <p:spPr>
          <a:xfrm>
            <a:off x="1020530" y="982539"/>
            <a:ext cx="548714" cy="1414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A5BF1A-2F5C-3B41-9DFF-A0AA1B2D084D}"/>
              </a:ext>
            </a:extLst>
          </p:cNvPr>
          <p:cNvSpPr txBox="1">
            <a:spLocks/>
          </p:cNvSpPr>
          <p:nvPr/>
        </p:nvSpPr>
        <p:spPr>
          <a:xfrm>
            <a:off x="139474" y="5627328"/>
            <a:ext cx="4563650" cy="1306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Team : </a:t>
            </a:r>
            <a:r>
              <a:rPr lang="ko-KR" altLang="en-US" sz="30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신과 함께</a:t>
            </a:r>
            <a:endParaRPr lang="en-US" altLang="ko-KR" sz="3000" b="1" dirty="0">
              <a:solidFill>
                <a:schemeClr val="accent1">
                  <a:lumMod val="75000"/>
                </a:schemeClr>
              </a:solidFill>
              <a:latin typeface="Nanum NaMuJeongWeon" panose="02000503000000000000" pitchFamily="2" charset="-127"/>
              <a:ea typeface="Nanum NaMuJeongWeon" panose="02000503000000000000" pitchFamily="2" charset="-127"/>
            </a:endParaRPr>
          </a:p>
          <a:p>
            <a:pPr algn="l"/>
            <a:r>
              <a:rPr lang="ko-KR" altLang="en-US" sz="2500" b="1" dirty="0" err="1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신재형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,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 김주현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,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latin typeface="Nanum NaMuJeongWeon" panose="02000503000000000000" pitchFamily="2" charset="-127"/>
                <a:ea typeface="Nanum NaMuJeongWeon" panose="02000503000000000000" pitchFamily="2" charset="-127"/>
              </a:rPr>
              <a:t> 양재혁</a:t>
            </a:r>
            <a:endParaRPr lang="en-US" altLang="ko-KR" sz="2500" b="1" dirty="0">
              <a:solidFill>
                <a:schemeClr val="accent1">
                  <a:lumMod val="75000"/>
                </a:schemeClr>
              </a:solidFill>
              <a:latin typeface="Nanum NaMuJeongWeon" panose="02000503000000000000" pitchFamily="2" charset="-127"/>
              <a:ea typeface="Nanum NaMuJeongWeon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97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6CC049-4C35-4458-B6D9-34F8CD8D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0600" y="2840195"/>
            <a:ext cx="4195490" cy="498473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Abadi" panose="020B0604020104020204" pitchFamily="34" charset="0"/>
              </a:rPr>
              <a:t>Motivation &amp; Goal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A6D056BA-C8C9-4383-AAD9-AAC2518F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0" y="3547907"/>
            <a:ext cx="1443473" cy="5947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AD8361-D557-4A51-8E2C-5A27B2C2AF1B}"/>
              </a:ext>
            </a:extLst>
          </p:cNvPr>
          <p:cNvSpPr/>
          <p:nvPr/>
        </p:nvSpPr>
        <p:spPr>
          <a:xfrm>
            <a:off x="1216693" y="3966384"/>
            <a:ext cx="339057" cy="151591"/>
          </a:xfrm>
          <a:prstGeom prst="rect">
            <a:avLst/>
          </a:prstGeom>
          <a:solidFill>
            <a:srgbClr val="AA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27D8AAF-F87B-489A-9FE0-83F13232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-688151"/>
            <a:ext cx="4563650" cy="601488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sz="2400" dirty="0">
                <a:latin typeface="Abadi" panose="020B0604020104020204" pitchFamily="34" charset="0"/>
              </a:rPr>
              <a:t>Maximize the convenience of mood light by using the modern trend </a:t>
            </a:r>
            <a:r>
              <a:rPr lang="en-US" altLang="ko-KR" sz="2400" b="1" dirty="0">
                <a:highlight>
                  <a:srgbClr val="FFFF00"/>
                </a:highlight>
                <a:latin typeface="Abadi" panose="020B0604020104020204" pitchFamily="34" charset="0"/>
              </a:rPr>
              <a:t>hand gesture</a:t>
            </a:r>
          </a:p>
          <a:p>
            <a:endParaRPr lang="en-US" altLang="ko-KR" sz="2400" u="sng" dirty="0">
              <a:latin typeface="Abadi" panose="020B0604020104020204" pitchFamily="34" charset="0"/>
            </a:endParaRPr>
          </a:p>
          <a:p>
            <a:endParaRPr lang="en-US" altLang="ko-KR" sz="2400" u="sng" dirty="0">
              <a:latin typeface="Abadi" panose="020B0604020104020204" pitchFamily="34" charset="0"/>
            </a:endParaRPr>
          </a:p>
          <a:p>
            <a:endParaRPr lang="en-US" altLang="ko-KR" sz="2400" u="sng" dirty="0">
              <a:latin typeface="Abadi" panose="020B0604020104020204" pitchFamily="34" charset="0"/>
            </a:endParaRPr>
          </a:p>
          <a:p>
            <a:pPr marL="457200" indent="-457200">
              <a:buAutoNum type="arabicPeriod"/>
            </a:pPr>
            <a:endParaRPr lang="en-US" altLang="ko-KR" sz="2400" u="sng" dirty="0">
              <a:latin typeface="Abadi" panose="020B0604020104020204" pitchFamily="34" charset="0"/>
            </a:endParaRPr>
          </a:p>
          <a:p>
            <a:endParaRPr lang="en-US" altLang="ko-KR" sz="2400" u="sng" dirty="0">
              <a:latin typeface="Abadi" panose="020B0604020104020204" pitchFamily="34" charset="0"/>
            </a:endParaRPr>
          </a:p>
          <a:p>
            <a:endParaRPr lang="en-US" altLang="ko-KR" sz="2400" u="sng" dirty="0">
              <a:latin typeface="Abadi" panose="020B0604020104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altLang="ko-KR" sz="2400" dirty="0">
                <a:latin typeface="Abadi" panose="020B0604020104020204" pitchFamily="34" charset="0"/>
              </a:rPr>
              <a:t>Measure </a:t>
            </a:r>
            <a:r>
              <a:rPr lang="en-US" altLang="ko-KR" sz="2400" dirty="0">
                <a:highlight>
                  <a:srgbClr val="FFFF00"/>
                </a:highlight>
                <a:latin typeface="Abadi" panose="020B0604020104020204" pitchFamily="34" charset="0"/>
              </a:rPr>
              <a:t>dust</a:t>
            </a:r>
            <a:r>
              <a:rPr lang="en-US" altLang="ko-KR" sz="2400" dirty="0">
                <a:latin typeface="Abadi" panose="020B0604020104020204" pitchFamily="34" charset="0"/>
              </a:rPr>
              <a:t> in the room easily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B6FF86-54DC-4FA2-9CF1-51C3B21A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97" y="1401867"/>
            <a:ext cx="2244348" cy="2201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8E3166-032F-4B11-A3A3-2AF6C25AC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20" y="4711180"/>
            <a:ext cx="2617561" cy="194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0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6CC049-4C35-4458-B6D9-34F8CD8D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2670" y="2840195"/>
            <a:ext cx="4195490" cy="498473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Abadi" panose="020B0604020104020204" pitchFamily="34" charset="0"/>
              </a:rPr>
              <a:t>Value of system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A6D056BA-C8C9-4383-AAD9-AAC2518F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0" y="3547907"/>
            <a:ext cx="1443473" cy="5947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AD8361-D557-4A51-8E2C-5A27B2C2AF1B}"/>
              </a:ext>
            </a:extLst>
          </p:cNvPr>
          <p:cNvSpPr/>
          <p:nvPr/>
        </p:nvSpPr>
        <p:spPr>
          <a:xfrm>
            <a:off x="1221582" y="3986213"/>
            <a:ext cx="266699" cy="80962"/>
          </a:xfrm>
          <a:prstGeom prst="rect">
            <a:avLst/>
          </a:prstGeom>
          <a:solidFill>
            <a:srgbClr val="AA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763B181-AF4E-4AD0-8C94-21952B98F8D5}"/>
              </a:ext>
            </a:extLst>
          </p:cNvPr>
          <p:cNvSpPr txBox="1">
            <a:spLocks/>
          </p:cNvSpPr>
          <p:nvPr/>
        </p:nvSpPr>
        <p:spPr>
          <a:xfrm>
            <a:off x="4601028" y="-812803"/>
            <a:ext cx="4571999" cy="6328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l="100000" t="100000"/>
                  </a:path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3200" b="1" dirty="0">
                <a:latin typeface="Abadi" panose="020B0604020104020204" pitchFamily="34" charset="0"/>
              </a:rPr>
              <a:t>Practical aspects</a:t>
            </a:r>
          </a:p>
          <a:p>
            <a:r>
              <a:rPr lang="en-US" altLang="ko-KR" sz="2400" dirty="0">
                <a:latin typeface="Abadi" panose="020B0604020104020204" pitchFamily="34" charset="0"/>
              </a:rPr>
              <a:t>-dust measurement</a:t>
            </a:r>
          </a:p>
          <a:p>
            <a:r>
              <a:rPr lang="en-US" altLang="ko-KR" sz="2400" dirty="0">
                <a:latin typeface="Abadi" panose="020B0604020104020204" pitchFamily="34" charset="0"/>
              </a:rPr>
              <a:t>- Creating comfortable mood </a:t>
            </a:r>
          </a:p>
          <a:p>
            <a:endParaRPr lang="en-US" altLang="ko-KR" sz="2400" u="sng" dirty="0">
              <a:latin typeface="Abadi" panose="020B0604020104020204" pitchFamily="34" charset="0"/>
            </a:endParaRPr>
          </a:p>
          <a:p>
            <a:endParaRPr lang="en-US" altLang="ko-KR" sz="2400" b="1" u="sng" dirty="0">
              <a:latin typeface="Abadi" panose="020B0604020104020204" pitchFamily="34" charset="0"/>
            </a:endParaRPr>
          </a:p>
          <a:p>
            <a:endParaRPr lang="en-US" altLang="ko-KR" sz="2400" b="1" u="sng" dirty="0">
              <a:latin typeface="Abadi" panose="020B0604020104020204" pitchFamily="34" charset="0"/>
            </a:endParaRPr>
          </a:p>
          <a:p>
            <a:endParaRPr lang="en-US" altLang="ko-KR" sz="2400" b="1" u="sng" dirty="0">
              <a:latin typeface="Abadi" panose="020B0604020104020204" pitchFamily="34" charset="0"/>
            </a:endParaRPr>
          </a:p>
          <a:p>
            <a:endParaRPr lang="en-US" altLang="ko-KR" sz="2400" b="1" u="sng" dirty="0">
              <a:latin typeface="Abadi" panose="020B0604020104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altLang="ko-KR" sz="3200" b="1" dirty="0">
                <a:latin typeface="Abadi" panose="020B0604020104020204" pitchFamily="34" charset="0"/>
              </a:rPr>
              <a:t>Creative aspects</a:t>
            </a:r>
          </a:p>
          <a:p>
            <a:r>
              <a:rPr lang="en-US" altLang="ko-KR" sz="2400" dirty="0">
                <a:latin typeface="Abadi" panose="020B0604020104020204" pitchFamily="34" charset="0"/>
              </a:rPr>
              <a:t>- Control light with hand gesture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674009-925F-4637-9EFD-23DBCB9C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51" y="4833256"/>
            <a:ext cx="2827484" cy="1780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A8EAB7-C693-463A-AB26-926721E93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151" y="1525580"/>
            <a:ext cx="2827484" cy="17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1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6CC049-4C35-4458-B6D9-34F8CD8D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3900" y="2840195"/>
            <a:ext cx="4195490" cy="498473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Abadi" panose="020B0604020104020204" pitchFamily="34" charset="0"/>
              </a:rPr>
              <a:t>Overall </a:t>
            </a:r>
            <a:br>
              <a:rPr lang="en-US" altLang="ko-KR" sz="2400" dirty="0">
                <a:latin typeface="Abadi" panose="020B0604020104020204" pitchFamily="34" charset="0"/>
              </a:rPr>
            </a:br>
            <a:r>
              <a:rPr lang="en-US" altLang="ko-KR" sz="2400" dirty="0">
                <a:latin typeface="Abadi" panose="020B0604020104020204" pitchFamily="34" charset="0"/>
              </a:rPr>
              <a:t>architecture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A6D056BA-C8C9-4383-AAD9-AAC2518F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0" y="3547907"/>
            <a:ext cx="1443473" cy="59471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27D8AAF-F87B-489A-9FE0-83F13232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421556"/>
            <a:ext cx="4563650" cy="6014888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Idea Sketch &amp; Circuit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69AAC8-1DEC-4958-82E4-45138737C910}"/>
              </a:ext>
            </a:extLst>
          </p:cNvPr>
          <p:cNvSpPr/>
          <p:nvPr/>
        </p:nvSpPr>
        <p:spPr>
          <a:xfrm>
            <a:off x="1221582" y="3986213"/>
            <a:ext cx="266699" cy="80962"/>
          </a:xfrm>
          <a:prstGeom prst="rect">
            <a:avLst/>
          </a:prstGeom>
          <a:solidFill>
            <a:srgbClr val="AA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00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16164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Overall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architecture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248404" y="5977588"/>
            <a:ext cx="6934200" cy="593932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spc="600" dirty="0" err="1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Schemic</a:t>
            </a:r>
            <a:endParaRPr lang="ko-KR" altLang="en-US" sz="16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453017" y="368420"/>
            <a:ext cx="3323596" cy="355480"/>
          </a:xfrm>
        </p:spPr>
        <p:txBody>
          <a:bodyPr/>
          <a:lstStyle/>
          <a:p>
            <a:r>
              <a:rPr lang="en-US" altLang="ko-KR" dirty="0"/>
              <a:t>Circuit diagram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5587D-21F1-EA4A-971D-57845991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23" y="1237069"/>
            <a:ext cx="3610136" cy="48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16164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Overall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architecture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248404" y="5977588"/>
            <a:ext cx="6934200" cy="593932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spc="600" dirty="0" err="1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Schemic</a:t>
            </a:r>
            <a:endParaRPr lang="ko-KR" altLang="en-US" sz="16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453017" y="368420"/>
            <a:ext cx="3323596" cy="355480"/>
          </a:xfrm>
        </p:spPr>
        <p:txBody>
          <a:bodyPr/>
          <a:lstStyle/>
          <a:p>
            <a:r>
              <a:rPr lang="en-US" altLang="ko-KR" dirty="0"/>
              <a:t>Circuit diagram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47B07-918F-5444-B972-241CAAF69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11453"/>
          <a:stretch/>
        </p:blipFill>
        <p:spPr>
          <a:xfrm>
            <a:off x="2364156" y="1219200"/>
            <a:ext cx="4066738" cy="48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6CC049-4C35-4458-B6D9-34F8CD8D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7725" y="2840195"/>
            <a:ext cx="4195490" cy="498473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>
                <a:latin typeface="Abadi" panose="020B0604020104020204" pitchFamily="34" charset="0"/>
              </a:rPr>
              <a:t>Hardware</a:t>
            </a:r>
            <a:endParaRPr lang="ko-KR" altLang="en-US" sz="2800" dirty="0">
              <a:latin typeface="Abadi" panose="020B0604020104020204" pitchFamily="34" charset="0"/>
            </a:endParaRPr>
          </a:p>
        </p:txBody>
      </p:sp>
      <p:pic>
        <p:nvPicPr>
          <p:cNvPr id="5" name="그림 4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A6D056BA-C8C9-4383-AAD9-AAC2518F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0" y="3547907"/>
            <a:ext cx="1443473" cy="59471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27D8AAF-F87B-489A-9FE0-83F13232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350" y="400425"/>
            <a:ext cx="4563650" cy="60148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highlight>
                  <a:srgbClr val="FFFF00"/>
                </a:highlight>
                <a:latin typeface="Abadi" panose="020B0604020104020204" pitchFamily="34" charset="0"/>
              </a:rPr>
              <a:t>Components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Arduino Uno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Neo pixel ring 24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Gesture Sensor APDS-9960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Fine dust sensor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Box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Mood light case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LCD module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Bluetooth module HC06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Speaker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14F9DF-6164-4ED4-A435-326A8E387AC2}"/>
              </a:ext>
            </a:extLst>
          </p:cNvPr>
          <p:cNvSpPr/>
          <p:nvPr/>
        </p:nvSpPr>
        <p:spPr>
          <a:xfrm>
            <a:off x="1221582" y="3986213"/>
            <a:ext cx="266699" cy="80962"/>
          </a:xfrm>
          <a:prstGeom prst="rect">
            <a:avLst/>
          </a:prstGeom>
          <a:solidFill>
            <a:srgbClr val="AA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9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678" y="368420"/>
            <a:ext cx="3288141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Components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104900" y="5774790"/>
            <a:ext cx="6934200" cy="796730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Arduino Uno</a:t>
            </a:r>
          </a:p>
          <a:p>
            <a:pPr algn="dist"/>
            <a:r>
              <a:rPr lang="en-US" altLang="ko-KR" sz="1800" spc="600" dirty="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Abadi" panose="020B0604020104020204" pitchFamily="34" charset="0"/>
                <a:ea typeface="+mj-ea"/>
                <a:cs typeface="+mj-cs"/>
              </a:rPr>
              <a:t>-Input-output and power supply </a:t>
            </a:r>
            <a:endParaRPr lang="ko-KR" altLang="en-US" sz="1800" spc="600" dirty="0">
              <a:gradFill>
                <a:gsLst>
                  <a:gs pos="0">
                    <a:srgbClr val="FF9966"/>
                  </a:gs>
                  <a:gs pos="100000">
                    <a:srgbClr val="66CCFF"/>
                  </a:gs>
                </a:gsLst>
                <a:path path="circle">
                  <a:fillToRect r="100000" b="100000"/>
                </a:path>
              </a:gradFill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>
          <a:xfrm>
            <a:off x="5336893" y="368420"/>
            <a:ext cx="3323596" cy="355480"/>
          </a:xfrm>
        </p:spPr>
        <p:txBody>
          <a:bodyPr/>
          <a:lstStyle/>
          <a:p>
            <a:r>
              <a:rPr lang="en-US" altLang="ko-KR" dirty="0">
                <a:latin typeface="Abadi" panose="020B0604020104020204" pitchFamily="34" charset="0"/>
              </a:rPr>
              <a:t>Hardware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7FBF5-50F9-44B4-9486-ADF89310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541" y="286480"/>
            <a:ext cx="495300" cy="364424"/>
          </a:xfrm>
        </p:spPr>
        <p:txBody>
          <a:bodyPr/>
          <a:lstStyle/>
          <a:p>
            <a:r>
              <a:rPr lang="en-US" altLang="ko-KR" sz="900" dirty="0" err="1">
                <a:latin typeface="Abadi" panose="020B0604020104020204" pitchFamily="34" charset="0"/>
              </a:rPr>
              <a:t>IronMan</a:t>
            </a:r>
            <a:r>
              <a:rPr lang="en-US" altLang="ko-KR" sz="900" dirty="0">
                <a:latin typeface="Abadi" panose="020B0604020104020204" pitchFamily="34" charset="0"/>
              </a:rPr>
              <a:t> </a:t>
            </a:r>
            <a:r>
              <a:rPr lang="en-US" altLang="ko-KR" sz="900" dirty="0" err="1">
                <a:latin typeface="Abadi" panose="020B0604020104020204" pitchFamily="34" charset="0"/>
              </a:rPr>
              <a:t>MoodLight</a:t>
            </a:r>
            <a:endParaRPr lang="ko-KR" altLang="en-US" sz="900" dirty="0">
              <a:latin typeface="Abadi" panose="020B0604020104020204" pitchFamily="34" charset="0"/>
            </a:endParaRPr>
          </a:p>
        </p:txBody>
      </p:sp>
      <p:pic>
        <p:nvPicPr>
          <p:cNvPr id="13" name="그림 12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33092B87-9039-4A29-BD99-B0B280391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06" y="676575"/>
            <a:ext cx="435987" cy="179627"/>
          </a:xfrm>
          <a:prstGeom prst="rect">
            <a:avLst/>
          </a:prstGeom>
        </p:spPr>
      </p:pic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405525B-A790-43B1-8834-AF6B718D73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" t="14110" r="-97" b="12878"/>
          <a:stretch/>
        </p:blipFill>
        <p:spPr>
          <a:xfrm>
            <a:off x="1498942" y="1213477"/>
            <a:ext cx="6138498" cy="44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Kelson Sans"/>
        <a:ea typeface="Noto Sans CJK KR Medium"/>
        <a:cs typeface=""/>
      </a:majorFont>
      <a:minorFont>
        <a:latin typeface="Kelson Sans"/>
        <a:ea typeface="Noto Sans CJK KR Thin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2471</TotalTime>
  <Words>337</Words>
  <Application>Microsoft Macintosh PowerPoint</Application>
  <PresentationFormat>화면 슬라이드 쇼(4:3)</PresentationFormat>
  <Paragraphs>158</Paragraphs>
  <Slides>24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Bahnschrift SemiLight</vt:lpstr>
      <vt:lpstr>Kelson Sans</vt:lpstr>
      <vt:lpstr>Arial</vt:lpstr>
      <vt:lpstr>Wingdings</vt:lpstr>
      <vt:lpstr>Abadi</vt:lpstr>
      <vt:lpstr>Nanum NaMuJeongWeon</vt:lpstr>
      <vt:lpstr>맑은 고딕</vt:lpstr>
      <vt:lpstr>Office 테마</vt:lpstr>
      <vt:lpstr>PowerPoint 프레젠테이션</vt:lpstr>
      <vt:lpstr>INDEX</vt:lpstr>
      <vt:lpstr>Motivation &amp; Goal</vt:lpstr>
      <vt:lpstr>Value of system</vt:lpstr>
      <vt:lpstr>Overall  architecture</vt:lpstr>
      <vt:lpstr>Overall architecture</vt:lpstr>
      <vt:lpstr>Overall architecture</vt:lpstr>
      <vt:lpstr>Hardware</vt:lpstr>
      <vt:lpstr>Components</vt:lpstr>
      <vt:lpstr>Components</vt:lpstr>
      <vt:lpstr>Components</vt:lpstr>
      <vt:lpstr>Components</vt:lpstr>
      <vt:lpstr>Components</vt:lpstr>
      <vt:lpstr>Components</vt:lpstr>
      <vt:lpstr>Components</vt:lpstr>
      <vt:lpstr>Components</vt:lpstr>
      <vt:lpstr>Components</vt:lpstr>
      <vt:lpstr>Important features</vt:lpstr>
      <vt:lpstr>Progress</vt:lpstr>
      <vt:lpstr>Progress</vt:lpstr>
      <vt:lpstr>Progress</vt:lpstr>
      <vt:lpstr>Progress</vt:lpstr>
      <vt:lpstr>Role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</dc:creator>
  <cp:lastModifiedBy>신재형</cp:lastModifiedBy>
  <cp:revision>161</cp:revision>
  <dcterms:created xsi:type="dcterms:W3CDTF">2016-11-02T13:15:29Z</dcterms:created>
  <dcterms:modified xsi:type="dcterms:W3CDTF">2019-10-14T04:20:54Z</dcterms:modified>
</cp:coreProperties>
</file>